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933" r:id="rId4"/>
  </p:sldMasterIdLst>
  <p:sldIdLst>
    <p:sldId id="270" r:id="rId5"/>
    <p:sldId id="281" r:id="rId6"/>
    <p:sldId id="282" r:id="rId7"/>
    <p:sldId id="283" r:id="rId8"/>
    <p:sldId id="286" r:id="rId9"/>
    <p:sldId id="285" r:id="rId10"/>
    <p:sldId id="271" r:id="rId11"/>
    <p:sldId id="274" r:id="rId12"/>
    <p:sldId id="275" r:id="rId13"/>
    <p:sldId id="276" r:id="rId14"/>
    <p:sldId id="277" r:id="rId15"/>
    <p:sldId id="278" r:id="rId16"/>
    <p:sldId id="279" r:id="rId17"/>
    <p:sldId id="280" r:id="rId18"/>
    <p:sldId id="26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2E3722"/>
    <a:srgbClr val="344529"/>
    <a:srgbClr val="2B3922"/>
    <a:srgbClr val="FCF7F1"/>
    <a:srgbClr val="B8D233"/>
    <a:srgbClr val="5CC6D6"/>
    <a:srgbClr val="F8D22F"/>
    <a:srgbClr val="F03F2B"/>
    <a:srgbClr val="3488A0"/>
    <a:srgbClr val="57903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5" autoAdjust="0"/>
    <p:restoredTop sz="94619" autoAdjust="0"/>
  </p:normalViewPr>
  <p:slideViewPr>
    <p:cSldViewPr snapToGrid="0">
      <p:cViewPr varScale="1">
        <p:scale>
          <a:sx n="69" d="100"/>
          <a:sy n="69" d="100"/>
        </p:scale>
        <p:origin x="-560" y="-6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A0C0817-A112-4847-8014-A94B7D2A4EA3}" type="datetime1">
              <a:rPr lang="en-US" smtClean="0"/>
              <a:pPr/>
              <a:t>4/29/2020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34B7E4EF-A1BD-40F4-AB7B-04F084DD991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FA2B21-3FCD-4721-B95C-427943F61125}" type="datetime1">
              <a:rPr lang="en-US" smtClean="0"/>
              <a:pPr/>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pPr/>
              <a:t>‹#›</a:t>
            </a:fld>
            <a:endParaRPr lang="en-US" dirty="0"/>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FA2B21-3FCD-4721-B95C-427943F61125}" type="datetime1">
              <a:rPr lang="en-US" smtClean="0"/>
              <a:pPr/>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pPr/>
              <a:t>‹#›</a:t>
            </a:fld>
            <a:endParaRPr lang="en-US" dirty="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FA2B21-3FCD-4721-B95C-427943F61125}" type="datetime1">
              <a:rPr lang="en-US" smtClean="0"/>
              <a:pPr/>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pPr/>
              <a:t>‹#›</a:t>
            </a:fld>
            <a:endParaRPr lang="en-US" dirty="0"/>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9C646AA-F36E-4540-911D-FFFC0A0EF24A}" type="datetime1">
              <a:rPr lang="en-US" smtClean="0"/>
              <a:pPr/>
              <a:t>4/29/2020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6FA2B21-3FCD-4721-B95C-427943F61125}" type="datetime1">
              <a:rPr lang="en-US" smtClean="0"/>
              <a:pPr/>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pPr/>
              <a:t>‹#›</a:t>
            </a:fld>
            <a:endParaRPr lang="en-US" dirty="0"/>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6FA2B21-3FCD-4721-B95C-427943F61125}" type="datetime1">
              <a:rPr lang="en-US" smtClean="0"/>
              <a:pPr/>
              <a:t>4/29/2020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pPr/>
              <a:t>‹#›</a:t>
            </a:fld>
            <a:endParaRPr lang="en-US" dirty="0"/>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9A96C99-B8F8-4528-BD05-0E16E943DC09}" type="datetime1">
              <a:rPr lang="en-US" smtClean="0"/>
              <a:pPr/>
              <a:t>4/29/2020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pPr/>
              <a:t>4/29/2020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6FA2B21-3FCD-4721-B95C-427943F61125}" type="datetime1">
              <a:rPr lang="en-US" smtClean="0"/>
              <a:pPr/>
              <a:t>4/29/2020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pPr/>
              <a:t>‹#›</a:t>
            </a:fld>
            <a:endParaRPr lang="en-US"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778CE86-875F-4587-BCF6-FA054AFC0D53}" type="datetime1">
              <a:rPr lang="en-US" smtClean="0"/>
              <a:pPr/>
              <a:t>4/29/2020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a:xfrm>
            <a:off x="10769600" y="6356351"/>
            <a:ext cx="812800" cy="365125"/>
          </a:xfrm>
        </p:spPr>
        <p:txBody>
          <a:bodyPr/>
          <a:lstStyle/>
          <a:p>
            <a:fld id="{34B7E4EF-A1BD-40F4-AB7B-04F084DD991D}" type="slidenum">
              <a:rPr lang="en-US" smtClean="0"/>
              <a:pPr/>
              <a:t>‹#›</a:t>
            </a:fld>
            <a:endParaRPr lang="en-US" dirty="0"/>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6FA2B21-3FCD-4721-B95C-427943F61125}" type="datetime1">
              <a:rPr lang="en-US" smtClean="0"/>
              <a:pPr/>
              <a:t>4/29/2020</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4B7E4EF-A1BD-40F4-AB7B-04F084DD991D}" type="slidenum">
              <a:rPr lang="en-US" smtClean="0"/>
              <a:pPr/>
              <a:t>‹#›</a:t>
            </a:fld>
            <a:endParaRPr lang="en-US" dirty="0"/>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934" r:id="rId1"/>
    <p:sldLayoutId id="2147483935" r:id="rId2"/>
    <p:sldLayoutId id="2147483936" r:id="rId3"/>
    <p:sldLayoutId id="2147483937" r:id="rId4"/>
    <p:sldLayoutId id="2147483938" r:id="rId5"/>
    <p:sldLayoutId id="2147483939" r:id="rId6"/>
    <p:sldLayoutId id="2147483940" r:id="rId7"/>
    <p:sldLayoutId id="2147483941" r:id="rId8"/>
    <p:sldLayoutId id="2147483942" r:id="rId9"/>
    <p:sldLayoutId id="2147483943" r:id="rId10"/>
    <p:sldLayoutId id="2147483944" r:id="rId11"/>
  </p:sldLayoutIdLs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We’re Not Afraid to Die…. If We Can All Be Together </a:t>
            </a:r>
            <a:endParaRPr lang="en-US" dirty="0"/>
          </a:p>
        </p:txBody>
      </p:sp>
      <p:sp>
        <p:nvSpPr>
          <p:cNvPr id="3" name="Content Placeholder 2"/>
          <p:cNvSpPr>
            <a:spLocks noGrp="1"/>
          </p:cNvSpPr>
          <p:nvPr>
            <p:ph idx="1"/>
          </p:nvPr>
        </p:nvSpPr>
        <p:spPr/>
        <p:txBody>
          <a:bodyPr/>
          <a:lstStyle/>
          <a:p>
            <a:pPr>
              <a:buNone/>
            </a:pPr>
            <a:endParaRPr lang="en-IN" dirty="0" smtClean="0"/>
          </a:p>
          <a:p>
            <a:pPr>
              <a:buNone/>
            </a:pPr>
            <a:r>
              <a:rPr lang="en-IN" dirty="0" smtClean="0"/>
              <a:t>								By Gordon Cook &amp; Alan East</a:t>
            </a:r>
            <a:endParaRPr lang="en-US" dirty="0"/>
          </a:p>
        </p:txBody>
      </p:sp>
      <p:pic>
        <p:nvPicPr>
          <p:cNvPr id="4" name="Picture 3" descr="1.4.jpg"/>
          <p:cNvPicPr>
            <a:picLocks noChangeAspect="1"/>
          </p:cNvPicPr>
          <p:nvPr/>
        </p:nvPicPr>
        <p:blipFill>
          <a:blip r:embed="rId2"/>
          <a:stretch>
            <a:fillRect/>
          </a:stretch>
        </p:blipFill>
        <p:spPr>
          <a:xfrm>
            <a:off x="3251200" y="3186545"/>
            <a:ext cx="5883564" cy="367145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7927"/>
            <a:ext cx="10972800" cy="923637"/>
          </a:xfrm>
        </p:spPr>
        <p:txBody>
          <a:bodyPr>
            <a:normAutofit/>
          </a:bodyPr>
          <a:lstStyle/>
          <a:p>
            <a:r>
              <a:rPr lang="en-US" b="1" dirty="0" smtClean="0"/>
              <a:t>Fight for survival</a:t>
            </a:r>
            <a:endParaRPr lang="en-US" dirty="0"/>
          </a:p>
        </p:txBody>
      </p:sp>
      <p:sp>
        <p:nvSpPr>
          <p:cNvPr id="3" name="Content Placeholder 2"/>
          <p:cNvSpPr>
            <a:spLocks noGrp="1"/>
          </p:cNvSpPr>
          <p:nvPr>
            <p:ph idx="1"/>
          </p:nvPr>
        </p:nvSpPr>
        <p:spPr>
          <a:xfrm>
            <a:off x="406400" y="1385455"/>
            <a:ext cx="11425382" cy="4939145"/>
          </a:xfrm>
        </p:spPr>
        <p:txBody>
          <a:bodyPr>
            <a:normAutofit lnSpcReduction="10000"/>
          </a:bodyPr>
          <a:lstStyle/>
          <a:p>
            <a:pPr algn="just"/>
            <a:r>
              <a:rPr lang="en-US" dirty="0" smtClean="0">
                <a:latin typeface="Arial" pitchFamily="34" charset="0"/>
                <a:cs typeface="Arial" pitchFamily="34" charset="0"/>
              </a:rPr>
              <a:t>Realizing that the ship had water in its lower parts, he instructs Mary to take the wheel, while Larry and Herb pump out the water. He checks on the children in their cabin, where Sue informs him about a bump on her head to which he does not pay much attention.</a:t>
            </a:r>
          </a:p>
          <a:p>
            <a:pPr algn="just"/>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The narrator begins waterproofing the gaping holes. Most of the water now deviated to the side. However, their hand-pumps block due to debris and the electric-pump gets short-circuited. Fortunately, he finds a spare electric pump and connects it to an out-pipe in order to drain out the water.</a:t>
            </a:r>
          </a:p>
          <a:p>
            <a:pPr algn="just"/>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They keep pumping and steering all night long. Even their Mayday calls are not answered as they are in a remote corner of the world.</a:t>
            </a:r>
          </a:p>
          <a:p>
            <a:pPr algn="just">
              <a:buNone/>
            </a:pPr>
            <a:endParaRPr lang="en-US"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218" y="286327"/>
            <a:ext cx="11222182" cy="886691"/>
          </a:xfrm>
        </p:spPr>
        <p:txBody>
          <a:bodyPr>
            <a:normAutofit/>
          </a:bodyPr>
          <a:lstStyle/>
          <a:p>
            <a:r>
              <a:rPr lang="en-US" sz="3600" b="1" dirty="0" smtClean="0">
                <a:latin typeface="Arial" pitchFamily="34" charset="0"/>
                <a:cs typeface="Arial" pitchFamily="34" charset="0"/>
              </a:rPr>
              <a:t>Injuries of Suzanne &amp; Desperation to reach the land</a:t>
            </a:r>
            <a:endParaRPr lang="en-US" sz="3600" dirty="0">
              <a:latin typeface="Arial" pitchFamily="34" charset="0"/>
              <a:cs typeface="Arial" pitchFamily="34" charset="0"/>
            </a:endParaRPr>
          </a:p>
        </p:txBody>
      </p:sp>
      <p:sp>
        <p:nvSpPr>
          <p:cNvPr id="3" name="Content Placeholder 2"/>
          <p:cNvSpPr>
            <a:spLocks noGrp="1"/>
          </p:cNvSpPr>
          <p:nvPr>
            <p:ph idx="1"/>
          </p:nvPr>
        </p:nvSpPr>
        <p:spPr>
          <a:xfrm>
            <a:off x="609600" y="1357745"/>
            <a:ext cx="10972800" cy="4966855"/>
          </a:xfrm>
        </p:spPr>
        <p:txBody>
          <a:bodyPr>
            <a:normAutofit fontScale="92500" lnSpcReduction="10000"/>
          </a:bodyPr>
          <a:lstStyle/>
          <a:p>
            <a:pPr algn="just">
              <a:buNone/>
            </a:pPr>
            <a:r>
              <a:rPr lang="en-US" dirty="0" smtClean="0">
                <a:latin typeface="Arial" pitchFamily="34" charset="0"/>
                <a:cs typeface="Arial" pitchFamily="34" charset="0"/>
              </a:rPr>
              <a:t>Sue’s head swells, her eyes go black and has a deep cut on her arm. On being asked about her injuries, she replies to her father that she did not want to bother him when he was trying to save them.</a:t>
            </a:r>
          </a:p>
          <a:p>
            <a:pPr algn="just">
              <a:buNone/>
            </a:pPr>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The family manages to survive for 15 hours since the wave hit the boat. The water levels are controlled to a considerable level but they still have leaks below the waterline. They decide to rest and work in rotations.</a:t>
            </a:r>
          </a:p>
          <a:p>
            <a:pPr algn="just"/>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The wave had left </a:t>
            </a:r>
            <a:r>
              <a:rPr lang="en-US" dirty="0" err="1" smtClean="0">
                <a:latin typeface="Arial" pitchFamily="34" charset="0"/>
                <a:cs typeface="Arial" pitchFamily="34" charset="0"/>
              </a:rPr>
              <a:t>Wavewalker</a:t>
            </a:r>
            <a:r>
              <a:rPr lang="en-US" dirty="0" smtClean="0">
                <a:latin typeface="Arial" pitchFamily="34" charset="0"/>
                <a:cs typeface="Arial" pitchFamily="34" charset="0"/>
              </a:rPr>
              <a:t> in a considerably bad state. Since it is not in a condition to make them reach Australia, they decide and hope to reach the nearest island, Ile Amsterdam, a French scientific base. Unfortunately, the chances to reach the island are very slim unless the wind and seas subside. Besides, their supporting engine had also been damaged.</a:t>
            </a:r>
          </a:p>
          <a:p>
            <a:pPr algn="just">
              <a:buNone/>
            </a:pPr>
            <a:endParaRPr lang="en-US" dirty="0">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30910"/>
            <a:ext cx="10972800" cy="849746"/>
          </a:xfrm>
        </p:spPr>
        <p:txBody>
          <a:bodyPr>
            <a:normAutofit/>
          </a:bodyPr>
          <a:lstStyle/>
          <a:p>
            <a:r>
              <a:rPr lang="en-US" sz="3600" b="1" dirty="0" smtClean="0">
                <a:latin typeface="Arial" pitchFamily="34" charset="0"/>
                <a:cs typeface="Arial" pitchFamily="34" charset="0"/>
              </a:rPr>
              <a:t>January 4 and 5</a:t>
            </a:r>
            <a:endParaRPr lang="en-US" sz="3600" dirty="0">
              <a:latin typeface="Arial" pitchFamily="34" charset="0"/>
              <a:cs typeface="Arial" pitchFamily="34" charset="0"/>
            </a:endParaRPr>
          </a:p>
        </p:txBody>
      </p:sp>
      <p:sp>
        <p:nvSpPr>
          <p:cNvPr id="3" name="Content Placeholder 2"/>
          <p:cNvSpPr>
            <a:spLocks noGrp="1"/>
          </p:cNvSpPr>
          <p:nvPr>
            <p:ph idx="1"/>
          </p:nvPr>
        </p:nvSpPr>
        <p:spPr>
          <a:xfrm>
            <a:off x="609600" y="1468582"/>
            <a:ext cx="10972800" cy="4856018"/>
          </a:xfrm>
        </p:spPr>
        <p:txBody>
          <a:bodyPr/>
          <a:lstStyle/>
          <a:p>
            <a:pPr algn="just"/>
            <a:r>
              <a:rPr lang="en-US" dirty="0" smtClean="0">
                <a:latin typeface="Arial" pitchFamily="34" charset="0"/>
                <a:cs typeface="Arial" pitchFamily="34" charset="0"/>
              </a:rPr>
              <a:t>After pumping out the water for 36 hours continuously, they take a sigh of relief as just a few </a:t>
            </a:r>
            <a:r>
              <a:rPr lang="en-US" dirty="0" err="1" smtClean="0">
                <a:latin typeface="Arial" pitchFamily="34" charset="0"/>
                <a:cs typeface="Arial" pitchFamily="34" charset="0"/>
              </a:rPr>
              <a:t>centimetres</a:t>
            </a:r>
            <a:r>
              <a:rPr lang="en-US" dirty="0" smtClean="0">
                <a:latin typeface="Arial" pitchFamily="34" charset="0"/>
                <a:cs typeface="Arial" pitchFamily="34" charset="0"/>
              </a:rPr>
              <a:t> of water is left to be pumped out. They decide to hoist the storm jib as the main mast is destroyed and head towards the supposed location of the islands.</a:t>
            </a:r>
          </a:p>
          <a:p>
            <a:pPr algn="just"/>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Having found some corned beef and crackers, they eat their first meal in two days.</a:t>
            </a:r>
          </a:p>
          <a:p>
            <a:pPr algn="just"/>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However, their relief is short-lived. The weather starts changing for the worse and by the morning of January 5, they are again left desperate.</a:t>
            </a:r>
          </a:p>
          <a:p>
            <a:pPr algn="just">
              <a:buNone/>
            </a:pPr>
            <a:endParaRPr lang="en-US"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145" y="230910"/>
            <a:ext cx="11342255" cy="932872"/>
          </a:xfrm>
        </p:spPr>
        <p:txBody>
          <a:bodyPr>
            <a:normAutofit/>
          </a:bodyPr>
          <a:lstStyle/>
          <a:p>
            <a:r>
              <a:rPr lang="en-US" sz="3200" b="1" dirty="0" smtClean="0">
                <a:latin typeface="Arial" pitchFamily="34" charset="0"/>
                <a:cs typeface="Arial" pitchFamily="34" charset="0"/>
              </a:rPr>
              <a:t>Courageous Jonathan &amp; Ongoing struggle of the Narrator</a:t>
            </a:r>
            <a:endParaRPr lang="en-US" sz="3200" dirty="0">
              <a:latin typeface="Arial" pitchFamily="34" charset="0"/>
              <a:cs typeface="Arial" pitchFamily="34" charset="0"/>
            </a:endParaRPr>
          </a:p>
        </p:txBody>
      </p:sp>
      <p:sp>
        <p:nvSpPr>
          <p:cNvPr id="3" name="Content Placeholder 2"/>
          <p:cNvSpPr>
            <a:spLocks noGrp="1"/>
          </p:cNvSpPr>
          <p:nvPr>
            <p:ph idx="1"/>
          </p:nvPr>
        </p:nvSpPr>
        <p:spPr>
          <a:xfrm>
            <a:off x="267855" y="1551709"/>
            <a:ext cx="11314545" cy="4772891"/>
          </a:xfrm>
        </p:spPr>
        <p:txBody>
          <a:bodyPr>
            <a:normAutofit fontScale="85000" lnSpcReduction="10000"/>
          </a:bodyPr>
          <a:lstStyle/>
          <a:p>
            <a:pPr algn="just"/>
            <a:r>
              <a:rPr lang="en-US" dirty="0" smtClean="0">
                <a:latin typeface="Arial" pitchFamily="34" charset="0"/>
                <a:cs typeface="Arial" pitchFamily="34" charset="0"/>
              </a:rPr>
              <a:t>As the narrator goes to comfort the children, he is left spellbound to see the fearlessness of his son, Jonathan, who says that he does not fear death as long as they all are together. This fills the narrator with determination and courage to fight the sea.</a:t>
            </a:r>
          </a:p>
          <a:p>
            <a:pPr algn="just"/>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He tries his best to protect the weakened starboard side. That evening, the narrator and his wife sit together holding hands, feeling hopeless and thinking that their end is approaching. But still with all the moral support that he receives from his children, he continues his efforts. Fortunately, </a:t>
            </a:r>
            <a:r>
              <a:rPr lang="en-US" dirty="0" err="1" smtClean="0">
                <a:latin typeface="Arial" pitchFamily="34" charset="0"/>
                <a:cs typeface="Arial" pitchFamily="34" charset="0"/>
              </a:rPr>
              <a:t>Wavewalker</a:t>
            </a:r>
            <a:r>
              <a:rPr lang="en-US" dirty="0" smtClean="0">
                <a:latin typeface="Arial" pitchFamily="34" charset="0"/>
                <a:cs typeface="Arial" pitchFamily="34" charset="0"/>
              </a:rPr>
              <a:t> sails through the storm. He works on the wind speeds in order to calculate their exact position. While he is thinking, Sue gives him a greeting card expressing her love, gratitude and optimism.</a:t>
            </a:r>
          </a:p>
          <a:p>
            <a:pPr algn="just"/>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Though he is not very convinced, he instructs Larry to steer a course of 185 degrees saying that if they are lucky they can hope to find the island by the evening. He then goes to sleep with a heavy heart.</a:t>
            </a:r>
          </a:p>
          <a:p>
            <a:pPr algn="just"/>
            <a:endParaRPr lang="en-US"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23273"/>
            <a:ext cx="10972800" cy="794327"/>
          </a:xfrm>
        </p:spPr>
        <p:txBody>
          <a:bodyPr>
            <a:normAutofit fontScale="90000"/>
          </a:bodyPr>
          <a:lstStyle/>
          <a:p>
            <a:r>
              <a:rPr lang="en-US" b="1" dirty="0" smtClean="0"/>
              <a:t>Ultimate victory</a:t>
            </a:r>
            <a:endParaRPr lang="en-US" dirty="0"/>
          </a:p>
        </p:txBody>
      </p:sp>
      <p:sp>
        <p:nvSpPr>
          <p:cNvPr id="3" name="Content Placeholder 2"/>
          <p:cNvSpPr>
            <a:spLocks noGrp="1"/>
          </p:cNvSpPr>
          <p:nvPr>
            <p:ph idx="1"/>
          </p:nvPr>
        </p:nvSpPr>
        <p:spPr>
          <a:xfrm>
            <a:off x="609600" y="1173018"/>
            <a:ext cx="10972800" cy="5151582"/>
          </a:xfrm>
        </p:spPr>
        <p:txBody>
          <a:bodyPr>
            <a:normAutofit fontScale="92500"/>
          </a:bodyPr>
          <a:lstStyle/>
          <a:p>
            <a:pPr algn="just"/>
            <a:r>
              <a:rPr lang="en-US" dirty="0" smtClean="0">
                <a:latin typeface="Arial" pitchFamily="34" charset="0"/>
                <a:cs typeface="Arial" pitchFamily="34" charset="0"/>
              </a:rPr>
              <a:t>Fortunately, they sail on and manage to find Ile Amsterdam by evening. On being informed about this, the narrator's joy knows no bound. Jonathan calls him the “best captain” and the “best daddy” in the whole world. Soon, they get off-shore and reach the island with the help of its inhabitants.</a:t>
            </a:r>
          </a:p>
          <a:p>
            <a:pPr algn="just"/>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Stepping on the land after such turmoil, the narrator’s thoughts are filled with cheerful and optimistic Larry and Herb; supportive Mary; a brave seven-year-old girl who did not want her parents to worry about her head injuries and a six-year-old boy who is not afraid to die.</a:t>
            </a:r>
          </a:p>
          <a:p>
            <a:pPr algn="just"/>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At last we can say that the collective power of unity and the never-failing confidence of the sailors made it possible for them to survive and come out from the jaws of death.</a:t>
            </a:r>
          </a:p>
          <a:p>
            <a:pPr algn="just">
              <a:buNone/>
            </a:pPr>
            <a:endParaRPr lang="en-US"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IN" dirty="0" smtClean="0"/>
              <a:t> </a:t>
            </a:r>
            <a:r>
              <a:rPr lang="en-IN" sz="7200" b="1" dirty="0" smtClean="0"/>
              <a:t>Thank You</a:t>
            </a:r>
            <a:endParaRPr lang="en-US" sz="72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5565"/>
            <a:ext cx="10972800" cy="1034472"/>
          </a:xfrm>
        </p:spPr>
        <p:txBody>
          <a:bodyPr/>
          <a:lstStyle/>
          <a:p>
            <a:r>
              <a:rPr lang="en-IN" dirty="0" smtClean="0"/>
              <a:t>About the Author</a:t>
            </a:r>
            <a:endParaRPr lang="en-US" dirty="0"/>
          </a:p>
        </p:txBody>
      </p:sp>
      <p:sp>
        <p:nvSpPr>
          <p:cNvPr id="3" name="Content Placeholder 2"/>
          <p:cNvSpPr>
            <a:spLocks noGrp="1"/>
          </p:cNvSpPr>
          <p:nvPr>
            <p:ph idx="1"/>
          </p:nvPr>
        </p:nvSpPr>
        <p:spPr>
          <a:xfrm>
            <a:off x="609600" y="1403927"/>
            <a:ext cx="10972800" cy="4920673"/>
          </a:xfrm>
        </p:spPr>
        <p:txBody>
          <a:bodyPr>
            <a:noAutofit/>
          </a:bodyPr>
          <a:lstStyle/>
          <a:p>
            <a:pPr algn="just">
              <a:buNone/>
            </a:pPr>
            <a:r>
              <a:rPr lang="en-US" sz="2400" b="1" dirty="0" smtClean="0">
                <a:latin typeface="Arial" pitchFamily="34" charset="0"/>
                <a:cs typeface="Arial" pitchFamily="34" charset="0"/>
              </a:rPr>
              <a:t> 	Gordon Cook</a:t>
            </a:r>
            <a:r>
              <a:rPr lang="en-US" sz="2400" dirty="0" smtClean="0">
                <a:latin typeface="Arial" pitchFamily="34" charset="0"/>
                <a:cs typeface="Arial" pitchFamily="34" charset="0"/>
              </a:rPr>
              <a:t> (born December 3, 1978, in Toronto is a two-time Canadian Olympic sailor. He sails for the Royal Canadian Yacht Club. He is the son of Stephen Cook and Linda </a:t>
            </a:r>
            <a:r>
              <a:rPr lang="en-US" sz="2400" dirty="0" smtClean="0">
                <a:latin typeface="Arial" pitchFamily="34" charset="0"/>
                <a:cs typeface="Arial" pitchFamily="34" charset="0"/>
              </a:rPr>
              <a:t>Cook. He </a:t>
            </a:r>
            <a:r>
              <a:rPr lang="en-US" sz="2400" dirty="0" smtClean="0">
                <a:latin typeface="Arial" pitchFamily="34" charset="0"/>
                <a:cs typeface="Arial" pitchFamily="34" charset="0"/>
              </a:rPr>
              <a:t>is a graduate of the Engineering Physics program at Queen's University. At Queen's University, he also met his 2008 Olympic team partner Ben </a:t>
            </a:r>
            <a:r>
              <a:rPr lang="en-US" sz="2400" dirty="0" err="1" smtClean="0">
                <a:latin typeface="Arial" pitchFamily="34" charset="0"/>
                <a:cs typeface="Arial" pitchFamily="34" charset="0"/>
              </a:rPr>
              <a:t>Remocker</a:t>
            </a:r>
            <a:r>
              <a:rPr lang="en-US" sz="2400" dirty="0" smtClean="0">
                <a:latin typeface="Arial" pitchFamily="34" charset="0"/>
                <a:cs typeface="Arial" pitchFamily="34" charset="0"/>
              </a:rPr>
              <a:t>, where they were members of the university sailing team. Cook and </a:t>
            </a:r>
            <a:r>
              <a:rPr lang="en-US" sz="2400" dirty="0" err="1" smtClean="0">
                <a:latin typeface="Arial" pitchFamily="34" charset="0"/>
                <a:cs typeface="Arial" pitchFamily="34" charset="0"/>
              </a:rPr>
              <a:t>Remocker</a:t>
            </a:r>
            <a:r>
              <a:rPr lang="en-US" sz="2400" dirty="0" smtClean="0">
                <a:latin typeface="Arial" pitchFamily="34" charset="0"/>
                <a:cs typeface="Arial" pitchFamily="34" charset="0"/>
              </a:rPr>
              <a:t> became the first Canadians to sail a 49er in an Olympic Regatta at the 2008 Beijing Olympics, where they finished 14th</a:t>
            </a:r>
            <a:r>
              <a:rPr lang="en-US" sz="2400" dirty="0" smtClean="0">
                <a:latin typeface="Arial" pitchFamily="34" charset="0"/>
                <a:cs typeface="Arial" pitchFamily="34" charset="0"/>
              </a:rPr>
              <a:t>. </a:t>
            </a:r>
            <a:r>
              <a:rPr lang="en-US" sz="2400" dirty="0" smtClean="0">
                <a:latin typeface="Arial" pitchFamily="34" charset="0"/>
                <a:cs typeface="Arial" pitchFamily="34" charset="0"/>
              </a:rPr>
              <a:t>He sails for the Royal Canadian Yacht </a:t>
            </a:r>
            <a:r>
              <a:rPr lang="en-US" sz="2400" dirty="0" smtClean="0">
                <a:latin typeface="Arial" pitchFamily="34" charset="0"/>
                <a:cs typeface="Arial" pitchFamily="34" charset="0"/>
              </a:rPr>
              <a:t>Club and had </a:t>
            </a:r>
            <a:r>
              <a:rPr lang="en-US" sz="2400" dirty="0" smtClean="0">
                <a:latin typeface="Arial" pitchFamily="34" charset="0"/>
                <a:cs typeface="Arial" pitchFamily="34" charset="0"/>
              </a:rPr>
              <a:t>a great interest in writing stories</a:t>
            </a:r>
            <a:r>
              <a:rPr lang="en-US" sz="2400" dirty="0" smtClean="0">
                <a:latin typeface="Arial" pitchFamily="34" charset="0"/>
                <a:cs typeface="Arial" pitchFamily="34" charset="0"/>
              </a:rPr>
              <a:t>.</a:t>
            </a:r>
            <a:endParaRPr lang="en-US" sz="2400" dirty="0" smtClean="0">
              <a:latin typeface="Arial" pitchFamily="34" charset="0"/>
              <a:cs typeface="Arial" pitchFamily="34" charset="0"/>
            </a:endParaRPr>
          </a:p>
          <a:p>
            <a:pPr algn="just">
              <a:buNone/>
            </a:pPr>
            <a:r>
              <a:rPr lang="en-US" sz="2400" dirty="0" smtClean="0">
                <a:latin typeface="Arial" pitchFamily="34" charset="0"/>
                <a:cs typeface="Arial" pitchFamily="34" charset="0"/>
              </a:rPr>
              <a:t>	Alan East </a:t>
            </a:r>
            <a:r>
              <a:rPr lang="en-US" sz="2400" dirty="0" smtClean="0">
                <a:latin typeface="Arial" pitchFamily="34" charset="0"/>
                <a:cs typeface="Arial" pitchFamily="34" charset="0"/>
              </a:rPr>
              <a:t>was </a:t>
            </a:r>
            <a:r>
              <a:rPr lang="en-US" sz="2400" dirty="0" smtClean="0">
                <a:latin typeface="Arial" pitchFamily="34" charset="0"/>
                <a:cs typeface="Arial" pitchFamily="34" charset="0"/>
              </a:rPr>
              <a:t>a </a:t>
            </a:r>
            <a:r>
              <a:rPr lang="en-US" sz="2400" dirty="0" smtClean="0">
                <a:latin typeface="Arial" pitchFamily="34" charset="0"/>
                <a:cs typeface="Arial" pitchFamily="34" charset="0"/>
              </a:rPr>
              <a:t>litigator, manager and legal trainer</a:t>
            </a:r>
            <a:r>
              <a:rPr lang="en-US" sz="2400" dirty="0" smtClean="0">
                <a:latin typeface="Arial" pitchFamily="34" charset="0"/>
                <a:cs typeface="Arial" pitchFamily="34" charset="0"/>
              </a:rPr>
              <a:t>. He</a:t>
            </a:r>
            <a:r>
              <a:rPr lang="en-US" sz="2400" dirty="0" smtClean="0">
                <a:latin typeface="Arial" pitchFamily="34" charset="0"/>
                <a:cs typeface="Arial" pitchFamily="34" charset="0"/>
              </a:rPr>
              <a:t> is a co-founder of a multi-academy trust Central Academies Trust which has as its aim improving standards in Secondary Education.</a:t>
            </a:r>
            <a:endParaRPr lang="en-US" sz="2400" dirty="0" smtClean="0">
              <a:latin typeface="Arial" pitchFamily="34" charset="0"/>
              <a:cs typeface="Arial" pitchFamily="34" charset="0"/>
            </a:endParaRPr>
          </a:p>
          <a:p>
            <a:pPr algn="just"/>
            <a:endParaRPr lang="en-US" sz="24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30910"/>
            <a:ext cx="10972800" cy="637308"/>
          </a:xfrm>
        </p:spPr>
        <p:txBody>
          <a:bodyPr>
            <a:normAutofit fontScale="90000"/>
          </a:bodyPr>
          <a:lstStyle/>
          <a:p>
            <a:r>
              <a:rPr lang="en-IN" dirty="0" smtClean="0"/>
              <a:t>Vocabulary</a:t>
            </a:r>
            <a:endParaRPr lang="en-US" dirty="0"/>
          </a:p>
        </p:txBody>
      </p:sp>
      <p:sp>
        <p:nvSpPr>
          <p:cNvPr id="3" name="Content Placeholder 2"/>
          <p:cNvSpPr>
            <a:spLocks noGrp="1"/>
          </p:cNvSpPr>
          <p:nvPr>
            <p:ph idx="1"/>
          </p:nvPr>
        </p:nvSpPr>
        <p:spPr>
          <a:xfrm>
            <a:off x="341745" y="1025236"/>
            <a:ext cx="11647055" cy="5832764"/>
          </a:xfrm>
        </p:spPr>
        <p:txBody>
          <a:bodyPr>
            <a:normAutofit fontScale="92500" lnSpcReduction="20000"/>
          </a:bodyPr>
          <a:lstStyle/>
          <a:p>
            <a:r>
              <a:rPr lang="en-US" dirty="0" smtClean="0"/>
              <a:t>Honing – sharpen, improving</a:t>
            </a:r>
          </a:p>
          <a:p>
            <a:r>
              <a:rPr lang="en-US" dirty="0" smtClean="0"/>
              <a:t>Seafaring – regularly traveling by sea</a:t>
            </a:r>
          </a:p>
          <a:p>
            <a:r>
              <a:rPr lang="en-US" dirty="0" smtClean="0"/>
              <a:t>Wooden-hulled – a watertight body of a ship</a:t>
            </a:r>
          </a:p>
          <a:p>
            <a:r>
              <a:rPr lang="en-US" dirty="0" smtClean="0"/>
              <a:t>Gales – A very strong wind</a:t>
            </a:r>
          </a:p>
          <a:p>
            <a:r>
              <a:rPr lang="en-US" dirty="0" smtClean="0"/>
              <a:t>Mast – a tall pole in a ship that supports the sails</a:t>
            </a:r>
          </a:p>
          <a:p>
            <a:r>
              <a:rPr lang="en-US" dirty="0" smtClean="0"/>
              <a:t>Gigantic – huge; of a big size</a:t>
            </a:r>
          </a:p>
          <a:p>
            <a:r>
              <a:rPr lang="en-US" dirty="0" smtClean="0"/>
              <a:t>Jib – a triangular staysail set forward the mast in a ship</a:t>
            </a:r>
          </a:p>
          <a:p>
            <a:r>
              <a:rPr lang="en-US" dirty="0" smtClean="0"/>
              <a:t>Knots - a unit of speed equal to one nautical mile per hour, used especially of ships, aircraft, or winds</a:t>
            </a:r>
          </a:p>
          <a:p>
            <a:r>
              <a:rPr lang="en-US" dirty="0" smtClean="0"/>
              <a:t>Lashed – to hit and tied with a lot of force</a:t>
            </a:r>
          </a:p>
          <a:p>
            <a:r>
              <a:rPr lang="en-US" dirty="0" smtClean="0"/>
              <a:t>Mooring rope – rope with which a boat is fastened with a fixed object</a:t>
            </a:r>
          </a:p>
          <a:p>
            <a:r>
              <a:rPr lang="en-IN" dirty="0" smtClean="0"/>
              <a:t>Life rapt – life boat</a:t>
            </a:r>
            <a:endParaRPr lang="en-US" dirty="0" smtClean="0"/>
          </a:p>
          <a:p>
            <a:r>
              <a:rPr lang="en-US" dirty="0" smtClean="0"/>
              <a:t>Loop – a shape produced that bends round and crosses; bent</a:t>
            </a:r>
          </a:p>
          <a:p>
            <a:r>
              <a:rPr lang="en-US" dirty="0" smtClean="0"/>
              <a:t>Stern – the back part of a ship or a boat</a:t>
            </a:r>
          </a:p>
          <a:p>
            <a:r>
              <a:rPr lang="en-US" dirty="0" smtClean="0"/>
              <a:t>Donned – put on, wore</a:t>
            </a:r>
          </a:p>
          <a:p>
            <a:r>
              <a:rPr lang="en-US" dirty="0" smtClean="0"/>
              <a:t>Oilskins – heavy cotton cloth waterproofed with oil</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21673"/>
            <a:ext cx="10972800" cy="6446982"/>
          </a:xfrm>
        </p:spPr>
        <p:txBody>
          <a:bodyPr>
            <a:normAutofit fontScale="92500" lnSpcReduction="20000"/>
          </a:bodyPr>
          <a:lstStyle/>
          <a:p>
            <a:r>
              <a:rPr lang="en-US" dirty="0" smtClean="0"/>
              <a:t>Impending – about to happen</a:t>
            </a:r>
          </a:p>
          <a:p>
            <a:r>
              <a:rPr lang="en-US" dirty="0" smtClean="0"/>
              <a:t>Ominous silence – unpleasant or threatening silence</a:t>
            </a:r>
          </a:p>
          <a:p>
            <a:r>
              <a:rPr lang="en-US" dirty="0" smtClean="0"/>
              <a:t>Aft – near the stern of the ship</a:t>
            </a:r>
          </a:p>
          <a:p>
            <a:r>
              <a:rPr lang="en-US" dirty="0" smtClean="0"/>
              <a:t>Crest –top of a wave</a:t>
            </a:r>
          </a:p>
          <a:p>
            <a:r>
              <a:rPr lang="en-US" dirty="0" smtClean="0"/>
              <a:t>Deck – a floor of a ship</a:t>
            </a:r>
          </a:p>
          <a:p>
            <a:r>
              <a:rPr lang="en-US" dirty="0" smtClean="0"/>
              <a:t>Torrent – a fast moving stream of water</a:t>
            </a:r>
          </a:p>
          <a:p>
            <a:r>
              <a:rPr lang="en-US" dirty="0" smtClean="0"/>
              <a:t>Capsizing – be overturned in the water</a:t>
            </a:r>
          </a:p>
          <a:p>
            <a:r>
              <a:rPr lang="en-US" dirty="0" smtClean="0"/>
              <a:t>Hurled – throw with a great force</a:t>
            </a:r>
          </a:p>
          <a:p>
            <a:r>
              <a:rPr lang="en-US" dirty="0" smtClean="0"/>
              <a:t>Taut – stretched or pulled tightly</a:t>
            </a:r>
          </a:p>
          <a:p>
            <a:r>
              <a:rPr lang="en-US" dirty="0" smtClean="0"/>
              <a:t>Boom – pole that controls the angle and shape of the sail</a:t>
            </a:r>
          </a:p>
          <a:p>
            <a:r>
              <a:rPr lang="en-US" dirty="0" smtClean="0"/>
              <a:t>Scrambled – climb; claw one’s way</a:t>
            </a:r>
          </a:p>
          <a:p>
            <a:r>
              <a:rPr lang="en-US" dirty="0" smtClean="0"/>
              <a:t>Hatch – door on the deck of a ship</a:t>
            </a:r>
          </a:p>
          <a:p>
            <a:r>
              <a:rPr lang="en-US" dirty="0" smtClean="0"/>
              <a:t>Starboard – right side of the boat</a:t>
            </a:r>
          </a:p>
          <a:p>
            <a:r>
              <a:rPr lang="en-US" dirty="0" smtClean="0"/>
              <a:t>Bulged – swell</a:t>
            </a:r>
          </a:p>
          <a:p>
            <a:r>
              <a:rPr lang="en-US" dirty="0" smtClean="0"/>
              <a:t>Sloshed – move through liquid with a splashing sound</a:t>
            </a:r>
          </a:p>
          <a:p>
            <a:r>
              <a:rPr lang="en-US" dirty="0" smtClean="0"/>
              <a:t>Bashed – strike hard; hit</a:t>
            </a:r>
          </a:p>
          <a:p>
            <a:r>
              <a:rPr lang="en-IN" dirty="0" smtClean="0"/>
              <a:t>Dinghies – small open boats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IN" dirty="0" smtClean="0"/>
              <a:t>Anchor – A heavy metal object dropped over the side of a ship to keep it in one place</a:t>
            </a:r>
          </a:p>
          <a:p>
            <a:r>
              <a:rPr lang="en-IN" dirty="0" smtClean="0"/>
              <a:t>Bunk – a sleeping berth in a ship</a:t>
            </a:r>
          </a:p>
          <a:p>
            <a:r>
              <a:rPr lang="en-IN" dirty="0" smtClean="0"/>
              <a:t>May-day calls – signals for getting help</a:t>
            </a:r>
          </a:p>
          <a:p>
            <a:r>
              <a:rPr lang="en-IN" dirty="0" smtClean="0"/>
              <a:t>Keel – a long piece of wood / metal along the bottom of the ship which helps it to keep </a:t>
            </a:r>
            <a:r>
              <a:rPr lang="en-IN" dirty="0" err="1" smtClean="0"/>
              <a:t>uprightt</a:t>
            </a:r>
            <a:endParaRPr lang="en-IN" dirty="0" smtClean="0"/>
          </a:p>
          <a:p>
            <a:r>
              <a:rPr lang="en-IN" dirty="0" smtClean="0"/>
              <a:t>Rigging – ropes that balance the mast of the ship</a:t>
            </a:r>
          </a:p>
          <a:p>
            <a:r>
              <a:rPr lang="en-IN" dirty="0" smtClean="0"/>
              <a:t>Sextant – an instrument for measuring angles and distance</a:t>
            </a:r>
          </a:p>
          <a:p>
            <a:endParaRPr lang="en-IN"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84728"/>
            <a:ext cx="10972800" cy="831272"/>
          </a:xfrm>
        </p:spPr>
        <p:txBody>
          <a:bodyPr>
            <a:normAutofit/>
          </a:bodyPr>
          <a:lstStyle/>
          <a:p>
            <a:r>
              <a:rPr lang="en-IN" dirty="0" smtClean="0"/>
              <a:t>Introduction </a:t>
            </a:r>
            <a:endParaRPr lang="en-US" dirty="0"/>
          </a:p>
        </p:txBody>
      </p:sp>
      <p:sp>
        <p:nvSpPr>
          <p:cNvPr id="3" name="Content Placeholder 2"/>
          <p:cNvSpPr>
            <a:spLocks noGrp="1"/>
          </p:cNvSpPr>
          <p:nvPr>
            <p:ph idx="1"/>
          </p:nvPr>
        </p:nvSpPr>
        <p:spPr>
          <a:xfrm>
            <a:off x="609600" y="1052945"/>
            <a:ext cx="10972800" cy="5271655"/>
          </a:xfrm>
        </p:spPr>
        <p:txBody>
          <a:bodyPr/>
          <a:lstStyle/>
          <a:p>
            <a:pPr algn="just">
              <a:buNone/>
            </a:pPr>
            <a:r>
              <a:rPr lang="en-US" dirty="0" smtClean="0">
                <a:latin typeface="Arial" pitchFamily="34" charset="0"/>
                <a:cs typeface="Arial" pitchFamily="34" charset="0"/>
              </a:rPr>
              <a:t>	This is a story of extreme courage and skill exhibited by Gordon Cook, his family and crewmen in a war with water and waves for survival. In July 1976, the narrator, his wife Mary, son Jonathan and daughter Suzanne set sail from Plymouth, England to duplicate the round-the world voyage made 200 years earlier by Captain James Cook.</a:t>
            </a:r>
            <a:endParaRPr lang="en-US" dirty="0">
              <a:latin typeface="Arial" pitchFamily="34" charset="0"/>
              <a:cs typeface="Arial" pitchFamily="34" charset="0"/>
            </a:endParaRPr>
          </a:p>
        </p:txBody>
      </p:sp>
      <p:pic>
        <p:nvPicPr>
          <p:cNvPr id="4" name="Picture 3" descr="13.jpg"/>
          <p:cNvPicPr>
            <a:picLocks noChangeAspect="1"/>
          </p:cNvPicPr>
          <p:nvPr/>
        </p:nvPicPr>
        <p:blipFill>
          <a:blip r:embed="rId2"/>
          <a:stretch>
            <a:fillRect/>
          </a:stretch>
        </p:blipFill>
        <p:spPr>
          <a:xfrm>
            <a:off x="951344" y="3343563"/>
            <a:ext cx="4784438" cy="3514437"/>
          </a:xfrm>
          <a:prstGeom prst="rect">
            <a:avLst/>
          </a:prstGeom>
        </p:spPr>
      </p:pic>
      <p:pic>
        <p:nvPicPr>
          <p:cNvPr id="1026" name="Picture 2" descr="C:\Users\SK Biswal\Desktop\Boat.jpg"/>
          <p:cNvPicPr>
            <a:picLocks noChangeAspect="1" noChangeArrowheads="1"/>
          </p:cNvPicPr>
          <p:nvPr/>
        </p:nvPicPr>
        <p:blipFill>
          <a:blip r:embed="rId3"/>
          <a:srcRect/>
          <a:stretch>
            <a:fillRect/>
          </a:stretch>
        </p:blipFill>
        <p:spPr bwMode="auto">
          <a:xfrm>
            <a:off x="6086764" y="3325091"/>
            <a:ext cx="5800436" cy="3532909"/>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1C8EFC-16C7-4B31-91DC-A437380457E1}"/>
              </a:ext>
            </a:extLst>
          </p:cNvPr>
          <p:cNvSpPr>
            <a:spLocks noGrp="1"/>
          </p:cNvSpPr>
          <p:nvPr>
            <p:ph type="title"/>
          </p:nvPr>
        </p:nvSpPr>
        <p:spPr>
          <a:xfrm>
            <a:off x="609600" y="267855"/>
            <a:ext cx="10972800" cy="748145"/>
          </a:xfrm>
        </p:spPr>
        <p:txBody>
          <a:bodyPr>
            <a:normAutofit/>
          </a:bodyPr>
          <a:lstStyle/>
          <a:p>
            <a:r>
              <a:rPr lang="en-US" sz="3600" b="1" dirty="0" smtClean="0">
                <a:latin typeface="Arial" pitchFamily="34" charset="0"/>
                <a:cs typeface="Arial" pitchFamily="34" charset="0"/>
              </a:rPr>
              <a:t>A dream to duplicate the round-the-world voyage</a:t>
            </a:r>
            <a:endParaRPr lang="en-IN" sz="3600" dirty="0">
              <a:latin typeface="Arial" pitchFamily="34" charset="0"/>
              <a:cs typeface="Arial" pitchFamily="34" charset="0"/>
            </a:endParaRPr>
          </a:p>
        </p:txBody>
      </p:sp>
      <p:sp>
        <p:nvSpPr>
          <p:cNvPr id="3" name="Content Placeholder 2">
            <a:extLst>
              <a:ext uri="{FF2B5EF4-FFF2-40B4-BE49-F238E27FC236}">
                <a16:creationId xmlns:a16="http://schemas.microsoft.com/office/drawing/2014/main" xmlns="" id="{F70627F2-2215-4C02-8D60-D4538B3D29C2}"/>
              </a:ext>
            </a:extLst>
          </p:cNvPr>
          <p:cNvSpPr>
            <a:spLocks noGrp="1"/>
          </p:cNvSpPr>
          <p:nvPr>
            <p:ph idx="1"/>
          </p:nvPr>
        </p:nvSpPr>
        <p:spPr>
          <a:xfrm>
            <a:off x="332509" y="1376218"/>
            <a:ext cx="11402291" cy="5310909"/>
          </a:xfrm>
        </p:spPr>
        <p:txBody>
          <a:bodyPr>
            <a:normAutofit/>
          </a:bodyPr>
          <a:lstStyle/>
          <a:p>
            <a:pPr marL="0" indent="0" algn="just">
              <a:buNone/>
            </a:pPr>
            <a:r>
              <a:rPr lang="en-US" sz="2800" dirty="0" smtClean="0">
                <a:latin typeface="Arial" pitchFamily="34" charset="0"/>
                <a:cs typeface="Arial" pitchFamily="34" charset="0"/>
              </a:rPr>
              <a:t>The narrator, a 37 year old businessman and his wife Mary have dreamt to voyage around the world like the famous Captain James Cook. For the voyage, they have been perfecting their seafaring skills for the past 16 years. They have got a professionally built, 23 </a:t>
            </a:r>
            <a:r>
              <a:rPr lang="en-US" sz="2800" dirty="0" err="1" smtClean="0">
                <a:latin typeface="Arial" pitchFamily="34" charset="0"/>
                <a:cs typeface="Arial" pitchFamily="34" charset="0"/>
              </a:rPr>
              <a:t>metre</a:t>
            </a:r>
            <a:r>
              <a:rPr lang="en-US" sz="2800" dirty="0" smtClean="0">
                <a:latin typeface="Arial" pitchFamily="34" charset="0"/>
                <a:cs typeface="Arial" pitchFamily="34" charset="0"/>
              </a:rPr>
              <a:t> and 30 ton wooden-hulled boat, </a:t>
            </a:r>
            <a:r>
              <a:rPr lang="en-US" sz="2800" dirty="0" err="1" smtClean="0">
                <a:latin typeface="Arial" pitchFamily="34" charset="0"/>
                <a:cs typeface="Arial" pitchFamily="34" charset="0"/>
              </a:rPr>
              <a:t>Wavewalker</a:t>
            </a:r>
            <a:r>
              <a:rPr lang="en-US" sz="2800" dirty="0" smtClean="0">
                <a:latin typeface="Arial" pitchFamily="34" charset="0"/>
                <a:cs typeface="Arial" pitchFamily="34" charset="0"/>
              </a:rPr>
              <a:t>. The boat has been tested for months in the roughest weathers.</a:t>
            </a:r>
            <a:endParaRPr lang="en-IN" sz="2800" dirty="0">
              <a:latin typeface="Arial" pitchFamily="34" charset="0"/>
              <a:cs typeface="Arial" pitchFamily="34" charset="0"/>
            </a:endParaRPr>
          </a:p>
        </p:txBody>
      </p:sp>
      <p:pic>
        <p:nvPicPr>
          <p:cNvPr id="5" name="Picture 4" descr="ship.jpg"/>
          <p:cNvPicPr>
            <a:picLocks noChangeAspect="1"/>
          </p:cNvPicPr>
          <p:nvPr/>
        </p:nvPicPr>
        <p:blipFill>
          <a:blip r:embed="rId2"/>
          <a:stretch>
            <a:fillRect/>
          </a:stretch>
        </p:blipFill>
        <p:spPr>
          <a:xfrm>
            <a:off x="3223491" y="4054763"/>
            <a:ext cx="5329382" cy="2576945"/>
          </a:xfrm>
          <a:prstGeom prst="rect">
            <a:avLst/>
          </a:prstGeom>
        </p:spPr>
      </p:pic>
    </p:spTree>
    <p:extLst>
      <p:ext uri="{BB962C8B-B14F-4D97-AF65-F5344CB8AC3E}">
        <p14:creationId xmlns:p14="http://schemas.microsoft.com/office/powerpoint/2010/main" xmlns="" val="2219621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7092"/>
            <a:ext cx="10972800" cy="1071418"/>
          </a:xfrm>
        </p:spPr>
        <p:txBody>
          <a:bodyPr/>
          <a:lstStyle/>
          <a:p>
            <a:r>
              <a:rPr lang="en-US" b="1" dirty="0" smtClean="0"/>
              <a:t>The </a:t>
            </a:r>
            <a:r>
              <a:rPr lang="en-US" b="1" dirty="0" smtClean="0">
                <a:latin typeface="Arial" pitchFamily="34" charset="0"/>
                <a:cs typeface="Arial" pitchFamily="34" charset="0"/>
              </a:rPr>
              <a:t>beginning</a:t>
            </a:r>
            <a:r>
              <a:rPr lang="en-US" b="1" dirty="0" smtClean="0"/>
              <a:t> of the voyage</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latin typeface="Arial" pitchFamily="34" charset="0"/>
                <a:cs typeface="Arial" pitchFamily="34" charset="0"/>
              </a:rPr>
              <a:t>In July 1976, the narrator, together with his wife and kids (son Jonathan, 6 and daughter Suzanne, 7) sets sail from Plymouth, England. The initial period of the three-year journey (from the west coast of Africa to Cape Town) proves to be quite pleasant. Before heading east, they employ two crewmen, namely, Larry Vigil and Herb </a:t>
            </a:r>
            <a:r>
              <a:rPr lang="en-US" dirty="0" err="1" smtClean="0">
                <a:latin typeface="Arial" pitchFamily="34" charset="0"/>
                <a:cs typeface="Arial" pitchFamily="34" charset="0"/>
              </a:rPr>
              <a:t>Seigler</a:t>
            </a:r>
            <a:r>
              <a:rPr lang="en-US" dirty="0" smtClean="0">
                <a:latin typeface="Arial" pitchFamily="34" charset="0"/>
                <a:cs typeface="Arial" pitchFamily="34" charset="0"/>
              </a:rPr>
              <a:t> to help them tackle one of the world’s roughest seas, the southern Indian Ocean.</a:t>
            </a:r>
          </a:p>
          <a:p>
            <a:pPr algn="just">
              <a:buNone/>
            </a:pPr>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The second day they encounter strong winds and alarming waves.  By December 25, they manage to reach 3,500 </a:t>
            </a:r>
            <a:r>
              <a:rPr lang="en-US" dirty="0" err="1" smtClean="0">
                <a:latin typeface="Arial" pitchFamily="34" charset="0"/>
                <a:cs typeface="Arial" pitchFamily="34" charset="0"/>
              </a:rPr>
              <a:t>kilometres</a:t>
            </a:r>
            <a:r>
              <a:rPr lang="en-US" dirty="0" smtClean="0">
                <a:latin typeface="Arial" pitchFamily="34" charset="0"/>
                <a:cs typeface="Arial" pitchFamily="34" charset="0"/>
              </a:rPr>
              <a:t> east of Cape Town. Despite the bad weather, the family celebrates Christmas on the boat. However, the weather worsens with the passing time.</a:t>
            </a:r>
          </a:p>
          <a:p>
            <a:pPr algn="just">
              <a:buNone/>
            </a:pPr>
            <a:endParaRPr lang="en-US"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618" y="212436"/>
            <a:ext cx="11323782" cy="831273"/>
          </a:xfrm>
        </p:spPr>
        <p:txBody>
          <a:bodyPr>
            <a:normAutofit fontScale="90000"/>
          </a:bodyPr>
          <a:lstStyle/>
          <a:p>
            <a:r>
              <a:rPr lang="en-US" b="1" dirty="0" smtClean="0"/>
              <a:t>A catastrophe - the attack of the huge wave</a:t>
            </a:r>
            <a:endParaRPr lang="en-US" dirty="0"/>
          </a:p>
        </p:txBody>
      </p:sp>
      <p:sp>
        <p:nvSpPr>
          <p:cNvPr id="3" name="Content Placeholder 2"/>
          <p:cNvSpPr>
            <a:spLocks noGrp="1"/>
          </p:cNvSpPr>
          <p:nvPr>
            <p:ph idx="1"/>
          </p:nvPr>
        </p:nvSpPr>
        <p:spPr>
          <a:xfrm>
            <a:off x="387927" y="1311564"/>
            <a:ext cx="11194473" cy="5013036"/>
          </a:xfrm>
        </p:spPr>
        <p:txBody>
          <a:bodyPr>
            <a:normAutofit/>
          </a:bodyPr>
          <a:lstStyle/>
          <a:p>
            <a:pPr algn="just"/>
            <a:r>
              <a:rPr lang="en-US" dirty="0" smtClean="0">
                <a:latin typeface="Arial" pitchFamily="34" charset="0"/>
                <a:cs typeface="Arial" pitchFamily="34" charset="0"/>
              </a:rPr>
              <a:t>On the early morning of January 2, the family faces strong, mighty waves and screaming winds. They attempt to slow down the boat by dropping the storm jib. They carry out life-raft drill and prepare themselves for the worst case scenario by donning life jackets and oilskins.</a:t>
            </a:r>
          </a:p>
          <a:p>
            <a:pPr algn="just"/>
            <a:endParaRPr lang="en-US" dirty="0" smtClean="0">
              <a:latin typeface="Arial" pitchFamily="34" charset="0"/>
              <a:cs typeface="Arial" pitchFamily="34" charset="0"/>
            </a:endParaRPr>
          </a:p>
          <a:p>
            <a:pPr algn="just"/>
            <a:r>
              <a:rPr lang="en-US" dirty="0" smtClean="0">
                <a:latin typeface="Arial" pitchFamily="34" charset="0"/>
                <a:cs typeface="Arial" pitchFamily="34" charset="0"/>
              </a:rPr>
              <a:t>Later in the evening, a “perfectly vertical”, huge, tremendous wave hits the deck of the boat throwing the narrator off the boat. He accepts his ‘approaching death’ and begins to lose consciousness. The boat is just about to overturn when another huge wave comes and turns it right back. The narrator grabs the guard rails and sails into the boat’s main boom. He suffers injuries in his ribs and mouth.</a:t>
            </a:r>
          </a:p>
          <a:p>
            <a:pPr algn="just">
              <a:buNone/>
            </a:pPr>
            <a:endParaRPr lang="en-US"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2D276E62-80A3-44DD-9BCC-97ED2B99B5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DB58277-F8DF-46FF-84EC-EF41B835E69F}">
  <ds:schemaRefs>
    <ds:schemaRef ds:uri="http://schemas.microsoft.com/sharepoint/v3/contenttype/forms"/>
  </ds:schemaRefs>
</ds:datastoreItem>
</file>

<file path=customXml/itemProps3.xml><?xml version="1.0" encoding="utf-8"?>
<ds:datastoreItem xmlns:ds="http://schemas.openxmlformats.org/officeDocument/2006/customXml" ds:itemID="{137651BA-F45C-4845-9AB3-E0A65B39F5E1}">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Flow</Template>
  <TotalTime>0</TotalTime>
  <Words>1440</Words>
  <Application>Microsoft Office PowerPoint</Application>
  <PresentationFormat>Custom</PresentationFormat>
  <Paragraphs>88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We’re Not Afraid to Die…. If We Can All Be Together </vt:lpstr>
      <vt:lpstr>About the Author</vt:lpstr>
      <vt:lpstr>Vocabulary</vt:lpstr>
      <vt:lpstr>Slide 4</vt:lpstr>
      <vt:lpstr>Slide 5</vt:lpstr>
      <vt:lpstr>Introduction </vt:lpstr>
      <vt:lpstr>A dream to duplicate the round-the-world voyage</vt:lpstr>
      <vt:lpstr>The beginning of the voyage</vt:lpstr>
      <vt:lpstr>A catastrophe - the attack of the huge wave</vt:lpstr>
      <vt:lpstr>Fight for survival</vt:lpstr>
      <vt:lpstr>Injuries of Suzanne &amp; Desperation to reach the land</vt:lpstr>
      <vt:lpstr>January 4 and 5</vt:lpstr>
      <vt:lpstr>Courageous Jonathan &amp; Ongoing struggle of the Narrator</vt:lpstr>
      <vt:lpstr>Ultimate victory</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2020-04-16T23:27:23Z</dcterms:created>
  <dcterms:modified xsi:type="dcterms:W3CDTF">2020-04-29T02:37:39Z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